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
  </p:notesMasterIdLst>
  <p:sldIdLst>
    <p:sldId id="291" r:id="rId2"/>
    <p:sldId id="292" r:id="rId3"/>
    <p:sldId id="293" r:id="rId4"/>
    <p:sldId id="294" r:id="rId5"/>
    <p:sldId id="274" r:id="rId6"/>
    <p:sldId id="288" r:id="rId7"/>
    <p:sldId id="295" r:id="rId8"/>
    <p:sldId id="296" r:id="rId9"/>
    <p:sldId id="289" r:id="rId10"/>
    <p:sldId id="290" r:id="rId11"/>
  </p:sldIdLst>
  <p:sldSz cx="7315200" cy="9601200"/>
  <p:notesSz cx="6858000" cy="9144000"/>
  <p:defaultTextStyle>
    <a:defPPr>
      <a:defRPr lang="en-US"/>
    </a:defPPr>
    <a:lvl1pPr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3024">
          <p15:clr>
            <a:srgbClr val="A4A3A4"/>
          </p15:clr>
        </p15:guide>
        <p15:guide id="2" pos="230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E732E"/>
    <a:srgbClr val="A2DC00"/>
    <a:srgbClr val="6EB480"/>
    <a:srgbClr val="13C984"/>
    <a:srgbClr val="0000FF"/>
    <a:srgbClr val="FF3300"/>
    <a:srgbClr val="FFD2A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4" d="100"/>
          <a:sy n="114" d="100"/>
        </p:scale>
        <p:origin x="3726" y="114"/>
      </p:cViewPr>
      <p:guideLst>
        <p:guide orient="horz" pos="3024"/>
        <p:guide pos="2304"/>
      </p:guideLst>
    </p:cSldViewPr>
  </p:slideViewPr>
  <p:outlineViewPr>
    <p:cViewPr>
      <p:scale>
        <a:sx n="25" d="100"/>
        <a:sy n="25"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35" tIns="45718" rIns="91435" bIns="45718" rtlCol="0"/>
          <a:lstStyle>
            <a:lvl1pPr algn="l">
              <a:defRPr sz="1200">
                <a:latin typeface="Arial" charset="0"/>
                <a:ea typeface="ＭＳ Ｐゴシック" charset="-128"/>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35" tIns="45718" rIns="91435" bIns="45718" rtlCol="0"/>
          <a:lstStyle>
            <a:lvl1pPr algn="r">
              <a:defRPr sz="1200">
                <a:latin typeface="Arial" charset="0"/>
                <a:ea typeface="ＭＳ Ｐゴシック" charset="-128"/>
                <a:cs typeface="+mn-cs"/>
              </a:defRPr>
            </a:lvl1pPr>
          </a:lstStyle>
          <a:p>
            <a:pPr>
              <a:defRPr/>
            </a:pPr>
            <a:fld id="{5AC6D670-253B-428D-9815-6E86A81BA51D}" type="datetimeFigureOut">
              <a:rPr lang="en-US"/>
              <a:pPr>
                <a:defRPr/>
              </a:pPr>
              <a:t>10/9/2019</a:t>
            </a:fld>
            <a:endParaRPr lang="en-US"/>
          </a:p>
        </p:txBody>
      </p:sp>
      <p:sp>
        <p:nvSpPr>
          <p:cNvPr id="4" name="Slide Image Placeholder 3"/>
          <p:cNvSpPr>
            <a:spLocks noGrp="1" noRot="1" noChangeAspect="1"/>
          </p:cNvSpPr>
          <p:nvPr>
            <p:ph type="sldImg" idx="2"/>
          </p:nvPr>
        </p:nvSpPr>
        <p:spPr>
          <a:xfrm>
            <a:off x="2124075" y="685800"/>
            <a:ext cx="2609850" cy="3429000"/>
          </a:xfrm>
          <a:prstGeom prst="rect">
            <a:avLst/>
          </a:prstGeom>
          <a:noFill/>
          <a:ln w="12700">
            <a:solidFill>
              <a:prstClr val="black"/>
            </a:solidFill>
          </a:ln>
        </p:spPr>
        <p:txBody>
          <a:bodyPr vert="horz" lIns="91435" tIns="45718" rIns="91435" bIns="45718"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35" tIns="45718" rIns="91435" bIns="45718"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35" tIns="45718" rIns="91435" bIns="45718" rtlCol="0" anchor="b"/>
          <a:lstStyle>
            <a:lvl1pPr algn="l">
              <a:defRPr sz="1200">
                <a:latin typeface="Arial" charset="0"/>
                <a:ea typeface="ＭＳ Ｐゴシック" charset="-128"/>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35" tIns="45718" rIns="91435" bIns="45718" numCol="1" anchor="b" anchorCtr="0" compatLnSpc="1">
            <a:prstTxWarp prst="textNoShape">
              <a:avLst/>
            </a:prstTxWarp>
          </a:bodyPr>
          <a:lstStyle>
            <a:lvl1pPr algn="r">
              <a:defRPr sz="1200"/>
            </a:lvl1pPr>
          </a:lstStyle>
          <a:p>
            <a:fld id="{FA047EF8-B88D-4A00-9E4B-E03EF2A5EBDF}" type="slidenum">
              <a:rPr lang="en-US" altLang="en-US"/>
              <a:pPr/>
              <a:t>‹#›</a:t>
            </a:fld>
            <a:endParaRPr lang="en-US" altLang="en-US"/>
          </a:p>
        </p:txBody>
      </p:sp>
    </p:spTree>
    <p:extLst>
      <p:ext uri="{BB962C8B-B14F-4D97-AF65-F5344CB8AC3E}">
        <p14:creationId xmlns:p14="http://schemas.microsoft.com/office/powerpoint/2010/main" val="428538257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1</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3</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5</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7</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9</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49275" y="2982913"/>
            <a:ext cx="6216650" cy="2057400"/>
          </a:xfrm>
        </p:spPr>
        <p:txBody>
          <a:bodyPr/>
          <a:lstStyle/>
          <a:p>
            <a:r>
              <a:rPr lang="en-US"/>
              <a:t>Click to edit Master title style</a:t>
            </a:r>
          </a:p>
        </p:txBody>
      </p:sp>
      <p:sp>
        <p:nvSpPr>
          <p:cNvPr id="3" name="Subtitle 2"/>
          <p:cNvSpPr>
            <a:spLocks noGrp="1"/>
          </p:cNvSpPr>
          <p:nvPr>
            <p:ph type="subTitle" idx="1"/>
          </p:nvPr>
        </p:nvSpPr>
        <p:spPr>
          <a:xfrm>
            <a:off x="1096963" y="5440363"/>
            <a:ext cx="5121275" cy="2454275"/>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BF3C391F-2397-4EFE-8734-AE1168EFE984}" type="slidenum">
              <a:rPr lang="en-US" altLang="en-US"/>
              <a:pPr/>
              <a:t>‹#›</a:t>
            </a:fld>
            <a:endParaRPr lang="en-US" altLang="en-US"/>
          </a:p>
        </p:txBody>
      </p:sp>
    </p:spTree>
    <p:extLst>
      <p:ext uri="{BB962C8B-B14F-4D97-AF65-F5344CB8AC3E}">
        <p14:creationId xmlns:p14="http://schemas.microsoft.com/office/powerpoint/2010/main" val="24689335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84BF3FC8-C5FA-4FD8-A8B0-317D401982BB}" type="slidenum">
              <a:rPr lang="en-US" altLang="en-US"/>
              <a:pPr/>
              <a:t>‹#›</a:t>
            </a:fld>
            <a:endParaRPr lang="en-US" altLang="en-US"/>
          </a:p>
        </p:txBody>
      </p:sp>
    </p:spTree>
    <p:extLst>
      <p:ext uri="{BB962C8B-B14F-4D97-AF65-F5344CB8AC3E}">
        <p14:creationId xmlns:p14="http://schemas.microsoft.com/office/powerpoint/2010/main" val="38908911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303838" y="385763"/>
            <a:ext cx="1646237" cy="818991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65125" y="385763"/>
            <a:ext cx="4786313" cy="818991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3CBDAE8C-95AB-4E83-9532-B33BAF68C759}" type="slidenum">
              <a:rPr lang="en-US" altLang="en-US"/>
              <a:pPr/>
              <a:t>‹#›</a:t>
            </a:fld>
            <a:endParaRPr lang="en-US" altLang="en-US"/>
          </a:p>
        </p:txBody>
      </p:sp>
    </p:spTree>
    <p:extLst>
      <p:ext uri="{BB962C8B-B14F-4D97-AF65-F5344CB8AC3E}">
        <p14:creationId xmlns:p14="http://schemas.microsoft.com/office/powerpoint/2010/main" val="39402445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EB04F048-2965-4C5B-B47F-ECE7ADE520A1}" type="slidenum">
              <a:rPr lang="en-US" altLang="en-US"/>
              <a:pPr/>
              <a:t>‹#›</a:t>
            </a:fld>
            <a:endParaRPr lang="en-US" altLang="en-US"/>
          </a:p>
        </p:txBody>
      </p:sp>
    </p:spTree>
    <p:extLst>
      <p:ext uri="{BB962C8B-B14F-4D97-AF65-F5344CB8AC3E}">
        <p14:creationId xmlns:p14="http://schemas.microsoft.com/office/powerpoint/2010/main" val="37104249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77850" y="6169025"/>
            <a:ext cx="6218238" cy="19081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577850" y="4068763"/>
            <a:ext cx="6218238" cy="2100262"/>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1F789D00-FD34-4D32-9E95-64146662CC72}" type="slidenum">
              <a:rPr lang="en-US" altLang="en-US"/>
              <a:pPr/>
              <a:t>‹#›</a:t>
            </a:fld>
            <a:endParaRPr lang="en-US" altLang="en-US"/>
          </a:p>
        </p:txBody>
      </p:sp>
    </p:spTree>
    <p:extLst>
      <p:ext uri="{BB962C8B-B14F-4D97-AF65-F5344CB8AC3E}">
        <p14:creationId xmlns:p14="http://schemas.microsoft.com/office/powerpoint/2010/main" val="8129206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65125" y="2239963"/>
            <a:ext cx="3216275" cy="63357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733800" y="2239963"/>
            <a:ext cx="3216275" cy="63357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88F2F13A-F27E-47F9-831E-80C0569FCDAD}" type="slidenum">
              <a:rPr lang="en-US" altLang="en-US"/>
              <a:pPr/>
              <a:t>‹#›</a:t>
            </a:fld>
            <a:endParaRPr lang="en-US" altLang="en-US"/>
          </a:p>
        </p:txBody>
      </p:sp>
    </p:spTree>
    <p:extLst>
      <p:ext uri="{BB962C8B-B14F-4D97-AF65-F5344CB8AC3E}">
        <p14:creationId xmlns:p14="http://schemas.microsoft.com/office/powerpoint/2010/main" val="34809407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125" y="384175"/>
            <a:ext cx="6584950" cy="16002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365125" y="2149475"/>
            <a:ext cx="3232150" cy="8953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65125" y="3044825"/>
            <a:ext cx="3232150" cy="553243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3716338" y="2149475"/>
            <a:ext cx="3233737" cy="8953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3716338" y="3044825"/>
            <a:ext cx="3233737" cy="553243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fld id="{93E0EE2A-3D02-4D2C-8A24-F93C33868179}" type="slidenum">
              <a:rPr lang="en-US" altLang="en-US"/>
              <a:pPr/>
              <a:t>‹#›</a:t>
            </a:fld>
            <a:endParaRPr lang="en-US" altLang="en-US"/>
          </a:p>
        </p:txBody>
      </p:sp>
    </p:spTree>
    <p:extLst>
      <p:ext uri="{BB962C8B-B14F-4D97-AF65-F5344CB8AC3E}">
        <p14:creationId xmlns:p14="http://schemas.microsoft.com/office/powerpoint/2010/main" val="24679941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fld id="{BCD209F9-2077-4338-9B24-EB225E387EA0}" type="slidenum">
              <a:rPr lang="en-US" altLang="en-US"/>
              <a:pPr/>
              <a:t>‹#›</a:t>
            </a:fld>
            <a:endParaRPr lang="en-US" altLang="en-US"/>
          </a:p>
        </p:txBody>
      </p:sp>
    </p:spTree>
    <p:extLst>
      <p:ext uri="{BB962C8B-B14F-4D97-AF65-F5344CB8AC3E}">
        <p14:creationId xmlns:p14="http://schemas.microsoft.com/office/powerpoint/2010/main" val="16662680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fld id="{6BAA1AA7-DEEC-4D20-95D0-AF1824F715D0}" type="slidenum">
              <a:rPr lang="en-US" altLang="en-US"/>
              <a:pPr/>
              <a:t>‹#›</a:t>
            </a:fld>
            <a:endParaRPr lang="en-US" altLang="en-US"/>
          </a:p>
        </p:txBody>
      </p:sp>
    </p:spTree>
    <p:extLst>
      <p:ext uri="{BB962C8B-B14F-4D97-AF65-F5344CB8AC3E}">
        <p14:creationId xmlns:p14="http://schemas.microsoft.com/office/powerpoint/2010/main" val="11915817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65125" y="382588"/>
            <a:ext cx="2406650" cy="1627187"/>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2860675" y="382588"/>
            <a:ext cx="4089400" cy="819467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65125" y="2009775"/>
            <a:ext cx="2406650" cy="656748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6FBC847F-FBEE-49DD-B75D-EA8B80623A8B}" type="slidenum">
              <a:rPr lang="en-US" altLang="en-US"/>
              <a:pPr/>
              <a:t>‹#›</a:t>
            </a:fld>
            <a:endParaRPr lang="en-US" altLang="en-US"/>
          </a:p>
        </p:txBody>
      </p:sp>
    </p:spTree>
    <p:extLst>
      <p:ext uri="{BB962C8B-B14F-4D97-AF65-F5344CB8AC3E}">
        <p14:creationId xmlns:p14="http://schemas.microsoft.com/office/powerpoint/2010/main" val="6955788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33513" y="6721475"/>
            <a:ext cx="4389437" cy="792163"/>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433513" y="857250"/>
            <a:ext cx="4389437" cy="5761038"/>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433513" y="7513638"/>
            <a:ext cx="4389437" cy="112712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00D4F937-0CC9-4849-9BE2-3B60A20EEB57}" type="slidenum">
              <a:rPr lang="en-US" altLang="en-US"/>
              <a:pPr/>
              <a:t>‹#›</a:t>
            </a:fld>
            <a:endParaRPr lang="en-US" altLang="en-US"/>
          </a:p>
        </p:txBody>
      </p:sp>
    </p:spTree>
    <p:extLst>
      <p:ext uri="{BB962C8B-B14F-4D97-AF65-F5344CB8AC3E}">
        <p14:creationId xmlns:p14="http://schemas.microsoft.com/office/powerpoint/2010/main" val="1626018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65125" y="385763"/>
            <a:ext cx="658495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6661" tIns="48331" rIns="96661" bIns="48331" numCol="1" anchor="ctr" anchorCtr="0" compatLnSpc="1">
            <a:prstTxWarp prst="textNoShape">
              <a:avLst/>
            </a:prstTxWarp>
          </a:bodyPr>
          <a:lstStyle/>
          <a:p>
            <a:pPr lvl="0"/>
            <a:r>
              <a:rPr lang="en-US" altLang="en-US"/>
              <a:t>Click to edit Master title style</a:t>
            </a:r>
          </a:p>
        </p:txBody>
      </p:sp>
      <p:sp>
        <p:nvSpPr>
          <p:cNvPr id="1027" name="Rectangle 3"/>
          <p:cNvSpPr>
            <a:spLocks noGrp="1" noChangeArrowheads="1"/>
          </p:cNvSpPr>
          <p:nvPr>
            <p:ph type="body" idx="1"/>
          </p:nvPr>
        </p:nvSpPr>
        <p:spPr bwMode="auto">
          <a:xfrm>
            <a:off x="365125" y="2239963"/>
            <a:ext cx="6584950" cy="633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6661" tIns="48331" rIns="96661" bIns="48331"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p:cNvSpPr>
            <a:spLocks noGrp="1" noChangeArrowheads="1"/>
          </p:cNvSpPr>
          <p:nvPr>
            <p:ph type="dt" sz="half" idx="2"/>
          </p:nvPr>
        </p:nvSpPr>
        <p:spPr bwMode="auto">
          <a:xfrm>
            <a:off x="365125" y="8742363"/>
            <a:ext cx="17081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defRPr sz="1500">
                <a:latin typeface="Arial" charset="0"/>
                <a:ea typeface="ＭＳ Ｐゴシック" charset="-128"/>
                <a:cs typeface="+mn-cs"/>
              </a:defRPr>
            </a:lvl1pPr>
          </a:lstStyle>
          <a:p>
            <a:pPr>
              <a:defRPr/>
            </a:pPr>
            <a:endParaRPr lang="en-US"/>
          </a:p>
        </p:txBody>
      </p:sp>
      <p:sp>
        <p:nvSpPr>
          <p:cNvPr id="1029" name="Rectangle 5"/>
          <p:cNvSpPr>
            <a:spLocks noGrp="1" noChangeArrowheads="1"/>
          </p:cNvSpPr>
          <p:nvPr>
            <p:ph type="ftr" sz="quarter" idx="3"/>
          </p:nvPr>
        </p:nvSpPr>
        <p:spPr bwMode="auto">
          <a:xfrm>
            <a:off x="2498725" y="8742363"/>
            <a:ext cx="23177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ctr">
              <a:defRPr sz="1500">
                <a:latin typeface="Arial" charset="0"/>
                <a:ea typeface="ＭＳ Ｐゴシック" charset="-128"/>
                <a:cs typeface="+mn-cs"/>
              </a:defRPr>
            </a:lvl1pPr>
          </a:lstStyle>
          <a:p>
            <a:pPr>
              <a:defRPr/>
            </a:pPr>
            <a:endParaRPr lang="en-US"/>
          </a:p>
        </p:txBody>
      </p:sp>
      <p:sp>
        <p:nvSpPr>
          <p:cNvPr id="1030" name="Rectangle 6"/>
          <p:cNvSpPr>
            <a:spLocks noGrp="1" noChangeArrowheads="1"/>
          </p:cNvSpPr>
          <p:nvPr>
            <p:ph type="sldNum" sz="quarter" idx="4"/>
          </p:nvPr>
        </p:nvSpPr>
        <p:spPr bwMode="auto">
          <a:xfrm>
            <a:off x="5241925" y="8742363"/>
            <a:ext cx="17081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a:defRPr sz="1500"/>
            </a:lvl1pPr>
          </a:lstStyle>
          <a:p>
            <a:fld id="{DEFE8711-5BC4-40A5-ABA4-6B0D0BEF4174}"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66788" rtl="0" eaLnBrk="0" fontAlgn="base" hangingPunct="0">
        <a:spcBef>
          <a:spcPct val="0"/>
        </a:spcBef>
        <a:spcAft>
          <a:spcPct val="0"/>
        </a:spcAft>
        <a:defRPr sz="4700">
          <a:solidFill>
            <a:schemeClr val="tx2"/>
          </a:solidFill>
          <a:latin typeface="+mj-lt"/>
          <a:ea typeface="ＭＳ Ｐゴシック" charset="-128"/>
          <a:cs typeface="ＭＳ Ｐゴシック" charset="-128"/>
        </a:defRPr>
      </a:lvl1pPr>
      <a:lvl2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2pPr>
      <a:lvl3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3pPr>
      <a:lvl4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4pPr>
      <a:lvl5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5pPr>
      <a:lvl6pPr marL="457200" algn="ctr" defTabSz="966788" rtl="0" fontAlgn="base">
        <a:spcBef>
          <a:spcPct val="0"/>
        </a:spcBef>
        <a:spcAft>
          <a:spcPct val="0"/>
        </a:spcAft>
        <a:defRPr sz="4700">
          <a:solidFill>
            <a:schemeClr val="tx2"/>
          </a:solidFill>
          <a:latin typeface="Arial" charset="0"/>
        </a:defRPr>
      </a:lvl6pPr>
      <a:lvl7pPr marL="914400" algn="ctr" defTabSz="966788" rtl="0" fontAlgn="base">
        <a:spcBef>
          <a:spcPct val="0"/>
        </a:spcBef>
        <a:spcAft>
          <a:spcPct val="0"/>
        </a:spcAft>
        <a:defRPr sz="4700">
          <a:solidFill>
            <a:schemeClr val="tx2"/>
          </a:solidFill>
          <a:latin typeface="Arial" charset="0"/>
        </a:defRPr>
      </a:lvl7pPr>
      <a:lvl8pPr marL="1371600" algn="ctr" defTabSz="966788" rtl="0" fontAlgn="base">
        <a:spcBef>
          <a:spcPct val="0"/>
        </a:spcBef>
        <a:spcAft>
          <a:spcPct val="0"/>
        </a:spcAft>
        <a:defRPr sz="4700">
          <a:solidFill>
            <a:schemeClr val="tx2"/>
          </a:solidFill>
          <a:latin typeface="Arial" charset="0"/>
        </a:defRPr>
      </a:lvl8pPr>
      <a:lvl9pPr marL="1828800" algn="ctr" defTabSz="966788" rtl="0" fontAlgn="base">
        <a:spcBef>
          <a:spcPct val="0"/>
        </a:spcBef>
        <a:spcAft>
          <a:spcPct val="0"/>
        </a:spcAft>
        <a:defRPr sz="4700">
          <a:solidFill>
            <a:schemeClr val="tx2"/>
          </a:solidFill>
          <a:latin typeface="Arial" charset="0"/>
        </a:defRPr>
      </a:lvl9pPr>
    </p:titleStyle>
    <p:bodyStyle>
      <a:lvl1pPr marL="361950" indent="-361950" algn="l" defTabSz="966788" rtl="0" eaLnBrk="0" fontAlgn="base" hangingPunct="0">
        <a:spcBef>
          <a:spcPct val="20000"/>
        </a:spcBef>
        <a:spcAft>
          <a:spcPct val="0"/>
        </a:spcAft>
        <a:buChar char="•"/>
        <a:defRPr sz="3400">
          <a:solidFill>
            <a:schemeClr val="tx1"/>
          </a:solidFill>
          <a:latin typeface="+mn-lt"/>
          <a:ea typeface="ＭＳ Ｐゴシック" charset="-128"/>
          <a:cs typeface="ＭＳ Ｐゴシック" charset="-128"/>
        </a:defRPr>
      </a:lvl1pPr>
      <a:lvl2pPr marL="785813" indent="-303213" algn="l" defTabSz="966788" rtl="0" eaLnBrk="0" fontAlgn="base" hangingPunct="0">
        <a:spcBef>
          <a:spcPct val="20000"/>
        </a:spcBef>
        <a:spcAft>
          <a:spcPct val="0"/>
        </a:spcAft>
        <a:buChar char="–"/>
        <a:defRPr sz="3000">
          <a:solidFill>
            <a:schemeClr val="tx1"/>
          </a:solidFill>
          <a:latin typeface="+mn-lt"/>
          <a:ea typeface="ＭＳ Ｐゴシック" charset="-128"/>
          <a:cs typeface="ＭＳ Ｐゴシック"/>
        </a:defRPr>
      </a:lvl2pPr>
      <a:lvl3pPr marL="1208088" indent="-241300" algn="l" defTabSz="966788" rtl="0" eaLnBrk="0" fontAlgn="base" hangingPunct="0">
        <a:spcBef>
          <a:spcPct val="20000"/>
        </a:spcBef>
        <a:spcAft>
          <a:spcPct val="0"/>
        </a:spcAft>
        <a:buChar char="•"/>
        <a:defRPr sz="2500">
          <a:solidFill>
            <a:schemeClr val="tx1"/>
          </a:solidFill>
          <a:latin typeface="+mn-lt"/>
          <a:ea typeface="ＭＳ Ｐゴシック" charset="-128"/>
          <a:cs typeface="ＭＳ Ｐゴシック"/>
        </a:defRPr>
      </a:lvl3pPr>
      <a:lvl4pPr marL="1692275" indent="-242888" algn="l" defTabSz="966788" rtl="0" eaLnBrk="0" fontAlgn="base" hangingPunct="0">
        <a:spcBef>
          <a:spcPct val="20000"/>
        </a:spcBef>
        <a:spcAft>
          <a:spcPct val="0"/>
        </a:spcAft>
        <a:buChar char="–"/>
        <a:defRPr sz="2100">
          <a:solidFill>
            <a:schemeClr val="tx1"/>
          </a:solidFill>
          <a:latin typeface="+mn-lt"/>
          <a:ea typeface="ＭＳ Ｐゴシック" charset="-128"/>
          <a:cs typeface="ＭＳ Ｐゴシック"/>
        </a:defRPr>
      </a:lvl4pPr>
      <a:lvl5pPr marL="2174875" indent="-241300" algn="l" defTabSz="966788" rtl="0" eaLnBrk="0" fontAlgn="base" hangingPunct="0">
        <a:spcBef>
          <a:spcPct val="20000"/>
        </a:spcBef>
        <a:spcAft>
          <a:spcPct val="0"/>
        </a:spcAft>
        <a:buChar char="»"/>
        <a:defRPr sz="2100">
          <a:solidFill>
            <a:schemeClr val="tx1"/>
          </a:solidFill>
          <a:latin typeface="+mn-lt"/>
          <a:ea typeface="ＭＳ Ｐゴシック" charset="-128"/>
          <a:cs typeface="ＭＳ Ｐゴシック"/>
        </a:defRPr>
      </a:lvl5pPr>
      <a:lvl6pPr marL="2632075" indent="-241300" algn="l" defTabSz="966788" rtl="0" fontAlgn="base">
        <a:spcBef>
          <a:spcPct val="20000"/>
        </a:spcBef>
        <a:spcAft>
          <a:spcPct val="0"/>
        </a:spcAft>
        <a:buChar char="»"/>
        <a:defRPr sz="2100">
          <a:solidFill>
            <a:schemeClr val="tx1"/>
          </a:solidFill>
          <a:latin typeface="+mn-lt"/>
          <a:ea typeface="ＭＳ Ｐゴシック" charset="-128"/>
        </a:defRPr>
      </a:lvl6pPr>
      <a:lvl7pPr marL="3089275" indent="-241300" algn="l" defTabSz="966788" rtl="0" fontAlgn="base">
        <a:spcBef>
          <a:spcPct val="20000"/>
        </a:spcBef>
        <a:spcAft>
          <a:spcPct val="0"/>
        </a:spcAft>
        <a:buChar char="»"/>
        <a:defRPr sz="2100">
          <a:solidFill>
            <a:schemeClr val="tx1"/>
          </a:solidFill>
          <a:latin typeface="+mn-lt"/>
          <a:ea typeface="ＭＳ Ｐゴシック" charset="-128"/>
        </a:defRPr>
      </a:lvl7pPr>
      <a:lvl8pPr marL="3546475" indent="-241300" algn="l" defTabSz="966788" rtl="0" fontAlgn="base">
        <a:spcBef>
          <a:spcPct val="20000"/>
        </a:spcBef>
        <a:spcAft>
          <a:spcPct val="0"/>
        </a:spcAft>
        <a:buChar char="»"/>
        <a:defRPr sz="2100">
          <a:solidFill>
            <a:schemeClr val="tx1"/>
          </a:solidFill>
          <a:latin typeface="+mn-lt"/>
          <a:ea typeface="ＭＳ Ｐゴシック" charset="-128"/>
        </a:defRPr>
      </a:lvl8pPr>
      <a:lvl9pPr marL="4003675" indent="-241300" algn="l" defTabSz="966788" rtl="0" fontAlgn="base">
        <a:spcBef>
          <a:spcPct val="20000"/>
        </a:spcBef>
        <a:spcAft>
          <a:spcPct val="0"/>
        </a:spcAft>
        <a:buChar char="»"/>
        <a:defRPr sz="2100">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 name="Group 29"/>
          <p:cNvGraphicFramePr>
            <a:graphicFrameLocks noGrp="1"/>
          </p:cNvGraphicFramePr>
          <p:nvPr>
            <p:extLst/>
          </p:nvPr>
        </p:nvGraphicFramePr>
        <p:xfrm>
          <a:off x="180474" y="223710"/>
          <a:ext cx="7025777" cy="2877827"/>
        </p:xfrm>
        <a:graphic>
          <a:graphicData uri="http://schemas.openxmlformats.org/drawingml/2006/table">
            <a:tbl>
              <a:tblPr/>
              <a:tblGrid>
                <a:gridCol w="1080248">
                  <a:extLst>
                    <a:ext uri="{9D8B030D-6E8A-4147-A177-3AD203B41FA5}">
                      <a16:colId xmlns:a16="http://schemas.microsoft.com/office/drawing/2014/main" val="20000"/>
                    </a:ext>
                  </a:extLst>
                </a:gridCol>
                <a:gridCol w="2356108">
                  <a:extLst>
                    <a:ext uri="{9D8B030D-6E8A-4147-A177-3AD203B41FA5}">
                      <a16:colId xmlns:a16="http://schemas.microsoft.com/office/drawing/2014/main" val="20001"/>
                    </a:ext>
                  </a:extLst>
                </a:gridCol>
                <a:gridCol w="2587935">
                  <a:extLst>
                    <a:ext uri="{9D8B030D-6E8A-4147-A177-3AD203B41FA5}">
                      <a16:colId xmlns:a16="http://schemas.microsoft.com/office/drawing/2014/main" val="20002"/>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gridSpan="2">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5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The Sickness</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w="28575"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0">
                <a:tc gridSpan="4">
                  <a:txBody>
                    <a:bodyPr/>
                    <a:lstStyle/>
                    <a:p>
                      <a:pPr marL="0" marR="0" lvl="0" indent="0" algn="l" defTabSz="966788" rtl="0" eaLnBrk="1" fontAlgn="base" latinLnBrk="0" hangingPunct="1">
                        <a:lnSpc>
                          <a:spcPct val="90000"/>
                        </a:lnSpc>
                        <a:spcBef>
                          <a:spcPct val="1000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 POSITION : </a:t>
                      </a:r>
                      <a:r>
                        <a:rPr lang="en-US" sz="1100" b="1" i="0" u="none" strike="noStrike" kern="1200" cap="none" spc="0" baseline="0" dirty="0">
                          <a:solidFill>
                            <a:srgbClr val="000000"/>
                          </a:solidFill>
                          <a:uFillTx/>
                          <a:latin typeface="Arial" pitchFamily="34"/>
                          <a:ea typeface="Arial" pitchFamily="34"/>
                          <a:cs typeface="Arial" pitchFamily="34"/>
                        </a:rPr>
                        <a:t>Standing with both feet on X’s, </a:t>
                      </a:r>
                      <a:r>
                        <a:rPr lang="en-US" sz="1100" b="1" i="0" u="none" strike="noStrike" kern="1200" cap="none" spc="0" baseline="0">
                          <a:solidFill>
                            <a:srgbClr val="000000"/>
                          </a:solidFill>
                          <a:uFillTx/>
                          <a:latin typeface="Arial" pitchFamily="34"/>
                          <a:ea typeface="Arial" pitchFamily="34"/>
                          <a:cs typeface="Arial" pitchFamily="34"/>
                        </a:rPr>
                        <a:t>wrists below belt</a:t>
                      </a:r>
                      <a:endParaRPr lang="en-US" sz="1100" b="1" i="0" u="none" strike="noStrike" kern="1200" cap="none" spc="0" baseline="0" dirty="0">
                        <a:solidFill>
                          <a:srgbClr val="000000"/>
                        </a:solidFill>
                        <a:uFillTx/>
                        <a:latin typeface="Arial" pitchFamily="34"/>
                        <a:ea typeface="Arial" pitchFamily="34"/>
                        <a:cs typeface="Arial" pitchFamily="34"/>
                      </a:endParaRPr>
                    </a:p>
                    <a:p>
                      <a:pPr marL="0" marR="0" lvl="0" indent="0" algn="l" defTabSz="966788" rtl="0" eaLnBrk="1" fontAlgn="base" latinLnBrk="0" hangingPunct="1">
                        <a:lnSpc>
                          <a:spcPct val="90000"/>
                        </a:lnSpc>
                        <a:spcBef>
                          <a:spcPct val="10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36576" marB="3657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636143">
                <a:tc gridSpan="2">
                  <a:txBody>
                    <a:bodyPr/>
                    <a:lstStyle/>
                    <a:p>
                      <a:pPr marL="0" marR="0" lvl="0" indent="0" algn="l" defTabSz="966788" rtl="0" eaLnBrk="1" fontAlgn="base" latinLnBrk="0" hangingPunct="1">
                        <a:lnSpc>
                          <a:spcPct val="100000"/>
                        </a:lnSpc>
                        <a:spcBef>
                          <a:spcPct val="5000"/>
                        </a:spcBef>
                        <a:spcAft>
                          <a:spcPct val="0"/>
                        </a:spcAft>
                        <a:buClrTx/>
                        <a:buSzTx/>
                        <a:buFontTx/>
                        <a:buNone/>
                        <a:tabLst/>
                        <a:defRPr/>
                      </a:pPr>
                      <a:r>
                        <a:rPr lang="en-US" sz="1100" b="1" i="0" u="none" strike="noStrike" kern="1200" cap="none" spc="0" baseline="0" dirty="0">
                          <a:solidFill>
                            <a:srgbClr val="000000"/>
                          </a:solidFill>
                          <a:uFillTx/>
                          <a:latin typeface="Arial" pitchFamily="34"/>
                          <a:ea typeface="Arial" pitchFamily="34"/>
                          <a:cs typeface="Arial" pitchFamily="34"/>
                        </a:rPr>
                        <a:t>GUN READY CONDITION : Pistol loaded and holstered. PCC loaded, shouldered, safety on, pointed at either orange cone.</a:t>
                      </a: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2" marB="27432"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rowSpan="2" gridSpan="2">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SCORING:                Comstock, 20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TARGETS:	         10 paper, 0 Steel</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SCORED HITS:        Best 2 on paper, steel until down</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START-STOP:          Audible, last shot</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RULES: </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rowSpan="2" hMerge="1">
                  <a:txBody>
                    <a:bodyPr/>
                    <a:lstStyle/>
                    <a:p>
                      <a:endParaRPr lang="en-US"/>
                    </a:p>
                  </a:txBody>
                  <a:tcPr/>
                </a:tc>
                <a:extLst>
                  <a:ext uri="{0D108BD9-81ED-4DB2-BD59-A6C34878D82A}">
                    <a16:rowId xmlns:a16="http://schemas.microsoft.com/office/drawing/2014/main" val="10002"/>
                  </a:ext>
                </a:extLst>
              </a:tr>
              <a:tr h="669617">
                <a:tc gridSpan="2">
                  <a:txBody>
                    <a:bodyPr/>
                    <a:lstStyle/>
                    <a:p>
                      <a:pPr marL="0" marR="0" lvl="0" indent="0" algn="l" defTabSz="966788" rtl="0" eaLnBrk="1" fontAlgn="base" latinLnBrk="0" hangingPunct="1">
                        <a:lnSpc>
                          <a:spcPct val="100000"/>
                        </a:lnSpc>
                        <a:spcBef>
                          <a:spcPct val="2000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STAGE PROCEDURE:  Engage targets as they become available from within the fault lines.</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3"/>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0"/>
            <a:ext cx="696891"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79" cy="83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a:extLst>
              <a:ext uri="{FF2B5EF4-FFF2-40B4-BE49-F238E27FC236}">
                <a16:creationId xmlns:a16="http://schemas.microsoft.com/office/drawing/2014/main" id="{0AE94B3F-B003-4F2C-B281-438DF593997F}"/>
              </a:ext>
            </a:extLst>
          </p:cNvPr>
          <p:cNvPicPr>
            <a:picLocks noChangeAspect="1"/>
          </p:cNvPicPr>
          <p:nvPr/>
        </p:nvPicPr>
        <p:blipFill>
          <a:blip r:embed="rId5"/>
          <a:stretch>
            <a:fillRect/>
          </a:stretch>
        </p:blipFill>
        <p:spPr>
          <a:xfrm>
            <a:off x="180474" y="3616499"/>
            <a:ext cx="7025777" cy="3274895"/>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2" y="384561"/>
            <a:ext cx="6699903" cy="5355312"/>
          </a:xfrm>
          <a:prstGeom prst="rect">
            <a:avLst/>
          </a:prstGeom>
          <a:noFill/>
        </p:spPr>
        <p:txBody>
          <a:bodyPr wrap="square" rtlCol="0">
            <a:spAutoFit/>
          </a:bodyPr>
          <a:lstStyle/>
          <a:p>
            <a:pPr algn="ctr"/>
            <a:r>
              <a:rPr lang="en-US" b="1" dirty="0"/>
              <a:t>Horsing Around</a:t>
            </a:r>
          </a:p>
          <a:p>
            <a:pPr algn="ctr"/>
            <a:r>
              <a:rPr lang="en-US" b="1" dirty="0"/>
              <a:t>Written Stage Briefing</a:t>
            </a:r>
          </a:p>
          <a:p>
            <a:r>
              <a:rPr lang="en-US" dirty="0"/>
              <a:t>Horsing Around is a 31 round, 155 point, Comstock Long Course. There are thirteen USPSA targets and five mini-poppers. The best two hits on paper will score and steel must fall to score. The start signal is audible.</a:t>
            </a:r>
          </a:p>
          <a:p>
            <a:endParaRPr lang="en-US" dirty="0"/>
          </a:p>
          <a:p>
            <a:r>
              <a:rPr lang="en-US" dirty="0"/>
              <a:t>Handgun start position is with both hands covering marks with palms. Handgun is loaded, lying unsupported on table, with trigger guard on mark. Muzzle must be pointed squarely down range.</a:t>
            </a:r>
          </a:p>
          <a:p>
            <a:endParaRPr lang="en-US" dirty="0"/>
          </a:p>
          <a:p>
            <a:r>
              <a:rPr lang="en-US" dirty="0"/>
              <a:t>Handgun start position is with both hands covering marks with palms. Carbine is loaded, safety on, lying unsupported on table, with trigger guard on mark. Muzzle must be pointed squarely down range.</a:t>
            </a:r>
          </a:p>
          <a:p>
            <a:endParaRPr lang="en-US" dirty="0"/>
          </a:p>
          <a:p>
            <a:r>
              <a:rPr lang="en-US" dirty="0"/>
              <a:t>Upon start signal, engage targets as they become available from within the fault lines.</a:t>
            </a:r>
          </a:p>
        </p:txBody>
      </p:sp>
    </p:spTree>
    <p:extLst>
      <p:ext uri="{BB962C8B-B14F-4D97-AF65-F5344CB8AC3E}">
        <p14:creationId xmlns:p14="http://schemas.microsoft.com/office/powerpoint/2010/main" val="39601312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2" y="384561"/>
            <a:ext cx="6699903" cy="4524315"/>
          </a:xfrm>
          <a:prstGeom prst="rect">
            <a:avLst/>
          </a:prstGeom>
          <a:noFill/>
        </p:spPr>
        <p:txBody>
          <a:bodyPr wrap="square" rtlCol="0">
            <a:spAutoFit/>
          </a:bodyPr>
          <a:lstStyle/>
          <a:p>
            <a:pPr algn="ctr"/>
            <a:r>
              <a:rPr lang="en-US" b="1" dirty="0"/>
              <a:t>The Sickness</a:t>
            </a:r>
          </a:p>
          <a:p>
            <a:pPr algn="ctr"/>
            <a:r>
              <a:rPr lang="en-US" b="1" dirty="0"/>
              <a:t>Written Stage Briefing</a:t>
            </a:r>
          </a:p>
          <a:p>
            <a:r>
              <a:rPr lang="en-US" dirty="0"/>
              <a:t>The Sickness is a 20 round, 100 point, Comstock Medium Course. There are ten IPSC targets. The best two hits on paper will score. The start signal is audible.</a:t>
            </a:r>
          </a:p>
          <a:p>
            <a:endParaRPr lang="en-US" dirty="0"/>
          </a:p>
          <a:p>
            <a:r>
              <a:rPr lang="en-US" dirty="0"/>
              <a:t>Handgun start position is standing with both feet on X’s, inside the shooting area, wrists below belt. Handgun is loaded and holstered.</a:t>
            </a:r>
          </a:p>
          <a:p>
            <a:endParaRPr lang="en-US" dirty="0"/>
          </a:p>
          <a:p>
            <a:r>
              <a:rPr lang="en-US" dirty="0"/>
              <a:t>PCC start position is standing with both feet on X’s, inside the shooting area. Loaded carbine is held with both hands, safety on, pointed at either orange cone.</a:t>
            </a:r>
          </a:p>
          <a:p>
            <a:endParaRPr lang="en-US" dirty="0"/>
          </a:p>
          <a:p>
            <a:r>
              <a:rPr lang="en-US" dirty="0"/>
              <a:t>Upon start signal, engage targets as they become available from within the fault lines.</a:t>
            </a:r>
          </a:p>
        </p:txBody>
      </p:sp>
    </p:spTree>
    <p:extLst>
      <p:ext uri="{BB962C8B-B14F-4D97-AF65-F5344CB8AC3E}">
        <p14:creationId xmlns:p14="http://schemas.microsoft.com/office/powerpoint/2010/main" val="33320124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 name="Group 29"/>
          <p:cNvGraphicFramePr>
            <a:graphicFrameLocks noGrp="1"/>
          </p:cNvGraphicFramePr>
          <p:nvPr>
            <p:extLst>
              <p:ext uri="{D42A27DB-BD31-4B8C-83A1-F6EECF244321}">
                <p14:modId xmlns:p14="http://schemas.microsoft.com/office/powerpoint/2010/main" val="3637253973"/>
              </p:ext>
            </p:extLst>
          </p:nvPr>
        </p:nvGraphicFramePr>
        <p:xfrm>
          <a:off x="180474" y="223710"/>
          <a:ext cx="7025777" cy="3825174"/>
        </p:xfrm>
        <a:graphic>
          <a:graphicData uri="http://schemas.openxmlformats.org/drawingml/2006/table">
            <a:tbl>
              <a:tblPr/>
              <a:tblGrid>
                <a:gridCol w="1080248">
                  <a:extLst>
                    <a:ext uri="{9D8B030D-6E8A-4147-A177-3AD203B41FA5}">
                      <a16:colId xmlns:a16="http://schemas.microsoft.com/office/drawing/2014/main" val="20000"/>
                    </a:ext>
                  </a:extLst>
                </a:gridCol>
                <a:gridCol w="2356108">
                  <a:extLst>
                    <a:ext uri="{9D8B030D-6E8A-4147-A177-3AD203B41FA5}">
                      <a16:colId xmlns:a16="http://schemas.microsoft.com/office/drawing/2014/main" val="20001"/>
                    </a:ext>
                  </a:extLst>
                </a:gridCol>
                <a:gridCol w="2587935">
                  <a:extLst>
                    <a:ext uri="{9D8B030D-6E8A-4147-A177-3AD203B41FA5}">
                      <a16:colId xmlns:a16="http://schemas.microsoft.com/office/drawing/2014/main" val="20002"/>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gridSpan="2">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5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Bring Me Your Hate</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w="28575"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0">
                <a:tc gridSpan="4">
                  <a:txBody>
                    <a:bodyPr/>
                    <a:lstStyle/>
                    <a:p>
                      <a:pPr marL="0" marR="0" lvl="0" indent="0" algn="l" defTabSz="966788" rtl="0" eaLnBrk="1" fontAlgn="base" latinLnBrk="0" hangingPunct="1">
                        <a:lnSpc>
                          <a:spcPct val="90000"/>
                        </a:lnSpc>
                        <a:spcBef>
                          <a:spcPct val="1000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 POSITION : String 1: </a:t>
                      </a:r>
                      <a:r>
                        <a:rPr lang="en-US" sz="1100" b="1" i="0" u="none" strike="noStrike" kern="1200" cap="none" spc="0" baseline="0" dirty="0">
                          <a:solidFill>
                            <a:srgbClr val="000000"/>
                          </a:solidFill>
                          <a:uFillTx/>
                          <a:latin typeface="Arial" pitchFamily="34"/>
                          <a:ea typeface="Arial" pitchFamily="34"/>
                          <a:cs typeface="Arial" pitchFamily="34"/>
                        </a:rPr>
                        <a:t>Standing with both feet on either set of X’s, wrists below belt. String 2: Standing with both feet on opposite set of X’s from string 1, wrists below belt.</a:t>
                      </a:r>
                    </a:p>
                    <a:p>
                      <a:pPr marL="0" marR="0" lvl="0" indent="0" algn="l" defTabSz="966788" rtl="0" eaLnBrk="1" fontAlgn="base" latinLnBrk="0" hangingPunct="1">
                        <a:lnSpc>
                          <a:spcPct val="90000"/>
                        </a:lnSpc>
                        <a:spcBef>
                          <a:spcPct val="10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36576" marB="3657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636143">
                <a:tc gridSpan="2">
                  <a:txBody>
                    <a:bodyPr/>
                    <a:lstStyle/>
                    <a:p>
                      <a:pPr marL="0" marR="0" lvl="0" indent="0" algn="l" defTabSz="966788" rtl="0" eaLnBrk="1" fontAlgn="base" latinLnBrk="0" hangingPunct="1">
                        <a:lnSpc>
                          <a:spcPct val="100000"/>
                        </a:lnSpc>
                        <a:spcBef>
                          <a:spcPct val="5000"/>
                        </a:spcBef>
                        <a:spcAft>
                          <a:spcPct val="0"/>
                        </a:spcAft>
                        <a:buClrTx/>
                        <a:buSzTx/>
                        <a:buFontTx/>
                        <a:buNone/>
                        <a:tabLst/>
                        <a:defRPr/>
                      </a:pPr>
                      <a:r>
                        <a:rPr lang="en-US" sz="1100" b="1" i="0" u="none" strike="noStrike" kern="1200" cap="none" spc="0" baseline="0" dirty="0">
                          <a:solidFill>
                            <a:srgbClr val="000000"/>
                          </a:solidFill>
                          <a:uFillTx/>
                          <a:latin typeface="Arial" pitchFamily="34"/>
                          <a:ea typeface="Arial" pitchFamily="34"/>
                          <a:cs typeface="Arial" pitchFamily="34"/>
                        </a:rPr>
                        <a:t>GUN READY CONDITION : Pistol loaded and holstered. PCC loaded, shouldered, safety on, pointed at orange cone.</a:t>
                      </a: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2" marB="27432"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rowSpan="2" gridSpan="2">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SCORING:                Virginia Count, 24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TARGETS:	         6 paper, 0 Steel</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SCORED HITS:        Best 4 on paper, steel until down</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START-STOP:          Audible, last shot</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RULES: </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rowSpan="2" hMerge="1">
                  <a:txBody>
                    <a:bodyPr/>
                    <a:lstStyle/>
                    <a:p>
                      <a:endParaRPr lang="en-US"/>
                    </a:p>
                  </a:txBody>
                  <a:tcPr/>
                </a:tc>
                <a:extLst>
                  <a:ext uri="{0D108BD9-81ED-4DB2-BD59-A6C34878D82A}">
                    <a16:rowId xmlns:a16="http://schemas.microsoft.com/office/drawing/2014/main" val="10002"/>
                  </a:ext>
                </a:extLst>
              </a:tr>
              <a:tr h="669617">
                <a:tc gridSpan="2">
                  <a:txBody>
                    <a:bodyPr/>
                    <a:lstStyle/>
                    <a:p>
                      <a:pPr marL="0" marR="0" lvl="0" indent="0" algn="l" defTabSz="966788" rtl="0" eaLnBrk="1" fontAlgn="base" latinLnBrk="0" hangingPunct="1">
                        <a:lnSpc>
                          <a:spcPct val="100000"/>
                        </a:lnSpc>
                        <a:spcBef>
                          <a:spcPct val="2000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STAGE PROCEDURE: String 1: Engage T1-T3 OR T4-T6 with only two rounds each, perform a mandatory reload, then engage remaining array with only two rounds each.</a:t>
                      </a:r>
                    </a:p>
                    <a:p>
                      <a:pPr marL="0" marR="0" lvl="0" indent="0" algn="l" defTabSz="966788" rtl="0" eaLnBrk="1" fontAlgn="base" latinLnBrk="0" hangingPunct="1">
                        <a:lnSpc>
                          <a:spcPct val="100000"/>
                        </a:lnSpc>
                        <a:spcBef>
                          <a:spcPct val="2000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String 2: Engage T1-T3 OR T4-T6 with only two rounds each, perform a mandatory reload, then engage remaining array with only two rounds each strong hand only.</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3"/>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0"/>
            <a:ext cx="696891"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79" cy="83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a:extLst>
              <a:ext uri="{FF2B5EF4-FFF2-40B4-BE49-F238E27FC236}">
                <a16:creationId xmlns:a16="http://schemas.microsoft.com/office/drawing/2014/main" id="{723B770B-9AFC-458F-AAB8-FB5D709C0267}"/>
              </a:ext>
            </a:extLst>
          </p:cNvPr>
          <p:cNvPicPr>
            <a:picLocks noChangeAspect="1"/>
          </p:cNvPicPr>
          <p:nvPr/>
        </p:nvPicPr>
        <p:blipFill>
          <a:blip r:embed="rId5"/>
          <a:stretch>
            <a:fillRect/>
          </a:stretch>
        </p:blipFill>
        <p:spPr>
          <a:xfrm>
            <a:off x="144711" y="4286313"/>
            <a:ext cx="7025777" cy="4752104"/>
          </a:xfrm>
          <a:prstGeom prst="rect">
            <a:avLst/>
          </a:prstGeom>
        </p:spPr>
      </p:pic>
      <p:sp>
        <p:nvSpPr>
          <p:cNvPr id="3" name="TextBox 2">
            <a:extLst>
              <a:ext uri="{FF2B5EF4-FFF2-40B4-BE49-F238E27FC236}">
                <a16:creationId xmlns:a16="http://schemas.microsoft.com/office/drawing/2014/main" id="{F3ADB682-5676-4719-A800-4CFF666C0792}"/>
              </a:ext>
            </a:extLst>
          </p:cNvPr>
          <p:cNvSpPr txBox="1"/>
          <p:nvPr/>
        </p:nvSpPr>
        <p:spPr>
          <a:xfrm>
            <a:off x="250711" y="7256477"/>
            <a:ext cx="453970" cy="369332"/>
          </a:xfrm>
          <a:prstGeom prst="rect">
            <a:avLst/>
          </a:prstGeom>
          <a:noFill/>
        </p:spPr>
        <p:txBody>
          <a:bodyPr wrap="none" rtlCol="0">
            <a:spAutoFit/>
          </a:bodyPr>
          <a:lstStyle/>
          <a:p>
            <a:r>
              <a:rPr lang="en-US" dirty="0"/>
              <a:t>T1</a:t>
            </a:r>
          </a:p>
        </p:txBody>
      </p:sp>
      <p:sp>
        <p:nvSpPr>
          <p:cNvPr id="7" name="TextBox 6">
            <a:extLst>
              <a:ext uri="{FF2B5EF4-FFF2-40B4-BE49-F238E27FC236}">
                <a16:creationId xmlns:a16="http://schemas.microsoft.com/office/drawing/2014/main" id="{3D551F22-C3C9-4885-99FD-7A629146195E}"/>
              </a:ext>
            </a:extLst>
          </p:cNvPr>
          <p:cNvSpPr txBox="1"/>
          <p:nvPr/>
        </p:nvSpPr>
        <p:spPr>
          <a:xfrm>
            <a:off x="826142" y="6477699"/>
            <a:ext cx="453970" cy="369332"/>
          </a:xfrm>
          <a:prstGeom prst="rect">
            <a:avLst/>
          </a:prstGeom>
          <a:noFill/>
        </p:spPr>
        <p:txBody>
          <a:bodyPr wrap="none" rtlCol="0">
            <a:spAutoFit/>
          </a:bodyPr>
          <a:lstStyle/>
          <a:p>
            <a:r>
              <a:rPr lang="en-US" dirty="0"/>
              <a:t>T2</a:t>
            </a:r>
          </a:p>
        </p:txBody>
      </p:sp>
      <p:sp>
        <p:nvSpPr>
          <p:cNvPr id="8" name="TextBox 7">
            <a:extLst>
              <a:ext uri="{FF2B5EF4-FFF2-40B4-BE49-F238E27FC236}">
                <a16:creationId xmlns:a16="http://schemas.microsoft.com/office/drawing/2014/main" id="{D2FC58A7-F80D-4DCF-B09F-8F6244E07AB5}"/>
              </a:ext>
            </a:extLst>
          </p:cNvPr>
          <p:cNvSpPr txBox="1"/>
          <p:nvPr/>
        </p:nvSpPr>
        <p:spPr>
          <a:xfrm>
            <a:off x="2131243" y="4825875"/>
            <a:ext cx="453970" cy="369332"/>
          </a:xfrm>
          <a:prstGeom prst="rect">
            <a:avLst/>
          </a:prstGeom>
          <a:noFill/>
        </p:spPr>
        <p:txBody>
          <a:bodyPr wrap="none" rtlCol="0">
            <a:spAutoFit/>
          </a:bodyPr>
          <a:lstStyle/>
          <a:p>
            <a:r>
              <a:rPr lang="en-US" dirty="0"/>
              <a:t>T3</a:t>
            </a:r>
          </a:p>
        </p:txBody>
      </p:sp>
      <p:sp>
        <p:nvSpPr>
          <p:cNvPr id="9" name="TextBox 8">
            <a:extLst>
              <a:ext uri="{FF2B5EF4-FFF2-40B4-BE49-F238E27FC236}">
                <a16:creationId xmlns:a16="http://schemas.microsoft.com/office/drawing/2014/main" id="{9C54EC0B-BB6F-43A1-A5A4-DE0BF8E5AC20}"/>
              </a:ext>
            </a:extLst>
          </p:cNvPr>
          <p:cNvSpPr txBox="1"/>
          <p:nvPr/>
        </p:nvSpPr>
        <p:spPr>
          <a:xfrm>
            <a:off x="4807331" y="4867928"/>
            <a:ext cx="453970" cy="369332"/>
          </a:xfrm>
          <a:prstGeom prst="rect">
            <a:avLst/>
          </a:prstGeom>
          <a:noFill/>
        </p:spPr>
        <p:txBody>
          <a:bodyPr wrap="none" rtlCol="0">
            <a:spAutoFit/>
          </a:bodyPr>
          <a:lstStyle/>
          <a:p>
            <a:r>
              <a:rPr lang="en-US" dirty="0"/>
              <a:t>T4</a:t>
            </a:r>
          </a:p>
        </p:txBody>
      </p:sp>
      <p:sp>
        <p:nvSpPr>
          <p:cNvPr id="10" name="TextBox 9">
            <a:extLst>
              <a:ext uri="{FF2B5EF4-FFF2-40B4-BE49-F238E27FC236}">
                <a16:creationId xmlns:a16="http://schemas.microsoft.com/office/drawing/2014/main" id="{AA9EDB9B-DBF8-4AA5-B54F-6C5E75217139}"/>
              </a:ext>
            </a:extLst>
          </p:cNvPr>
          <p:cNvSpPr txBox="1"/>
          <p:nvPr/>
        </p:nvSpPr>
        <p:spPr>
          <a:xfrm>
            <a:off x="5917802" y="6887145"/>
            <a:ext cx="453970" cy="369332"/>
          </a:xfrm>
          <a:prstGeom prst="rect">
            <a:avLst/>
          </a:prstGeom>
          <a:noFill/>
        </p:spPr>
        <p:txBody>
          <a:bodyPr wrap="none" rtlCol="0">
            <a:spAutoFit/>
          </a:bodyPr>
          <a:lstStyle/>
          <a:p>
            <a:r>
              <a:rPr lang="en-US" dirty="0"/>
              <a:t>T5</a:t>
            </a:r>
          </a:p>
        </p:txBody>
      </p:sp>
      <p:sp>
        <p:nvSpPr>
          <p:cNvPr id="11" name="TextBox 10">
            <a:extLst>
              <a:ext uri="{FF2B5EF4-FFF2-40B4-BE49-F238E27FC236}">
                <a16:creationId xmlns:a16="http://schemas.microsoft.com/office/drawing/2014/main" id="{B4000C11-AFB6-4140-9DC2-C1EF8EB3BBC6}"/>
              </a:ext>
            </a:extLst>
          </p:cNvPr>
          <p:cNvSpPr txBox="1"/>
          <p:nvPr/>
        </p:nvSpPr>
        <p:spPr>
          <a:xfrm>
            <a:off x="6284713" y="7843252"/>
            <a:ext cx="453970" cy="369332"/>
          </a:xfrm>
          <a:prstGeom prst="rect">
            <a:avLst/>
          </a:prstGeom>
          <a:noFill/>
        </p:spPr>
        <p:txBody>
          <a:bodyPr wrap="none" rtlCol="0">
            <a:spAutoFit/>
          </a:bodyPr>
          <a:lstStyle/>
          <a:p>
            <a:r>
              <a:rPr lang="en-US" dirty="0"/>
              <a:t>T6</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2" y="384561"/>
            <a:ext cx="6699903" cy="7848302"/>
          </a:xfrm>
          <a:prstGeom prst="rect">
            <a:avLst/>
          </a:prstGeom>
          <a:noFill/>
        </p:spPr>
        <p:txBody>
          <a:bodyPr wrap="square" rtlCol="0">
            <a:spAutoFit/>
          </a:bodyPr>
          <a:lstStyle/>
          <a:p>
            <a:pPr algn="ctr"/>
            <a:r>
              <a:rPr lang="en-US" b="1" dirty="0"/>
              <a:t>Bring Me Your Hate</a:t>
            </a:r>
          </a:p>
          <a:p>
            <a:pPr algn="ctr"/>
            <a:r>
              <a:rPr lang="en-US" b="1" dirty="0"/>
              <a:t>Written Stage Briefing</a:t>
            </a:r>
          </a:p>
          <a:p>
            <a:r>
              <a:rPr lang="en-US" dirty="0"/>
              <a:t>Bring Me Your Hate is a 24 round, 120 point, Virginia Count Standard Exercise. There are six USPSA targets. The best four hits on paper will score. The start signal is audible. There are two strings of fire.</a:t>
            </a:r>
          </a:p>
          <a:p>
            <a:endParaRPr lang="en-US" dirty="0"/>
          </a:p>
          <a:p>
            <a:r>
              <a:rPr lang="en-US" dirty="0"/>
              <a:t>Handgun start position for string one is standing with both feet on either set of X’s with pistol loaded and holstered, wrists below belt. The start position for string two is standing with both feet on the opposite set of X’s with pistol loaded and holstered, wrists below belt.</a:t>
            </a:r>
          </a:p>
          <a:p>
            <a:endParaRPr lang="en-US" dirty="0"/>
          </a:p>
          <a:p>
            <a:r>
              <a:rPr lang="en-US" dirty="0"/>
              <a:t>PCC start position for string one is standing with both feet on either set of X’s with loaded carbine held with both hands, safety on, shouldered, pointed at either orange cone. The start position for string two is standing on the opposite set of X’s with loaded carbine held with both hands, safety on, shouldered, pointed at either orange cone.</a:t>
            </a:r>
          </a:p>
          <a:p>
            <a:endParaRPr lang="en-US" dirty="0"/>
          </a:p>
          <a:p>
            <a:r>
              <a:rPr lang="en-US" dirty="0"/>
              <a:t>Targets are designated T1 through T6, from left to right per the stage diagram. Stage procedure for string one is to engage T1-T3 OR T4-T6 from within the shooting area with only two rounds each, perform a mandatory reload, then engage the remaining array with only two rounds each. Stage procedure for string two is to engage T1-T3 OR T4-T6 from within the shooting area with only two rounds each, perform a mandatory reload, then engage the remaining array with only two rounds each strong hand only.</a:t>
            </a:r>
          </a:p>
        </p:txBody>
      </p:sp>
    </p:spTree>
    <p:extLst>
      <p:ext uri="{BB962C8B-B14F-4D97-AF65-F5344CB8AC3E}">
        <p14:creationId xmlns:p14="http://schemas.microsoft.com/office/powerpoint/2010/main" val="38212263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 name="Group 29"/>
          <p:cNvGraphicFramePr>
            <a:graphicFrameLocks noGrp="1"/>
          </p:cNvGraphicFramePr>
          <p:nvPr>
            <p:extLst>
              <p:ext uri="{D42A27DB-BD31-4B8C-83A1-F6EECF244321}">
                <p14:modId xmlns:p14="http://schemas.microsoft.com/office/powerpoint/2010/main" val="196687590"/>
              </p:ext>
            </p:extLst>
          </p:nvPr>
        </p:nvGraphicFramePr>
        <p:xfrm>
          <a:off x="180474" y="223710"/>
          <a:ext cx="7025777" cy="2877827"/>
        </p:xfrm>
        <a:graphic>
          <a:graphicData uri="http://schemas.openxmlformats.org/drawingml/2006/table">
            <a:tbl>
              <a:tblPr/>
              <a:tblGrid>
                <a:gridCol w="1080248">
                  <a:extLst>
                    <a:ext uri="{9D8B030D-6E8A-4147-A177-3AD203B41FA5}">
                      <a16:colId xmlns:a16="http://schemas.microsoft.com/office/drawing/2014/main" val="20000"/>
                    </a:ext>
                  </a:extLst>
                </a:gridCol>
                <a:gridCol w="2356108">
                  <a:extLst>
                    <a:ext uri="{9D8B030D-6E8A-4147-A177-3AD203B41FA5}">
                      <a16:colId xmlns:a16="http://schemas.microsoft.com/office/drawing/2014/main" val="20001"/>
                    </a:ext>
                  </a:extLst>
                </a:gridCol>
                <a:gridCol w="2587935">
                  <a:extLst>
                    <a:ext uri="{9D8B030D-6E8A-4147-A177-3AD203B41FA5}">
                      <a16:colId xmlns:a16="http://schemas.microsoft.com/office/drawing/2014/main" val="20002"/>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gridSpan="2">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5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Something Borrowed</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w="28575"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0">
                <a:tc gridSpan="4">
                  <a:txBody>
                    <a:bodyPr/>
                    <a:lstStyle/>
                    <a:p>
                      <a:pPr marL="0" marR="0" lvl="0" indent="0" algn="l" defTabSz="966788" rtl="0" eaLnBrk="1" fontAlgn="base" latinLnBrk="0" hangingPunct="1">
                        <a:lnSpc>
                          <a:spcPct val="90000"/>
                        </a:lnSpc>
                        <a:spcBef>
                          <a:spcPct val="1000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 POSITION : </a:t>
                      </a:r>
                      <a:r>
                        <a:rPr lang="en-US" sz="1100" b="1" i="0" u="none" strike="noStrike" kern="1200" cap="none" spc="0" baseline="0" dirty="0">
                          <a:solidFill>
                            <a:srgbClr val="000000"/>
                          </a:solidFill>
                          <a:uFillTx/>
                          <a:latin typeface="Arial" pitchFamily="34"/>
                          <a:ea typeface="Arial" pitchFamily="34"/>
                          <a:cs typeface="Arial" pitchFamily="34"/>
                        </a:rPr>
                        <a:t>Standing with both </a:t>
                      </a:r>
                      <a:r>
                        <a:rPr lang="en-US" sz="1100" b="1" i="0" u="none" strike="noStrike" kern="1200" cap="none" spc="0" baseline="0">
                          <a:solidFill>
                            <a:srgbClr val="000000"/>
                          </a:solidFill>
                          <a:uFillTx/>
                          <a:latin typeface="Arial" pitchFamily="34"/>
                          <a:ea typeface="Arial" pitchFamily="34"/>
                          <a:cs typeface="Arial" pitchFamily="34"/>
                        </a:rPr>
                        <a:t>feet outside </a:t>
                      </a:r>
                      <a:r>
                        <a:rPr lang="en-US" sz="1100" b="1" i="0" u="none" strike="noStrike" kern="1200" cap="none" spc="0" baseline="0" dirty="0">
                          <a:solidFill>
                            <a:srgbClr val="000000"/>
                          </a:solidFill>
                          <a:uFillTx/>
                          <a:latin typeface="Arial" pitchFamily="34"/>
                          <a:ea typeface="Arial" pitchFamily="34"/>
                          <a:cs typeface="Arial" pitchFamily="34"/>
                        </a:rPr>
                        <a:t>the shooting area, wrists below belt</a:t>
                      </a:r>
                    </a:p>
                    <a:p>
                      <a:pPr marL="0" marR="0" lvl="0" indent="0" algn="l" defTabSz="966788" rtl="0" eaLnBrk="1" fontAlgn="base" latinLnBrk="0" hangingPunct="1">
                        <a:lnSpc>
                          <a:spcPct val="90000"/>
                        </a:lnSpc>
                        <a:spcBef>
                          <a:spcPct val="10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36576" marB="3657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636143">
                <a:tc gridSpan="2">
                  <a:txBody>
                    <a:bodyPr/>
                    <a:lstStyle/>
                    <a:p>
                      <a:pPr marL="0" marR="0" lvl="0" indent="0" algn="l" defTabSz="966788" rtl="0" eaLnBrk="1" fontAlgn="base" latinLnBrk="0" hangingPunct="1">
                        <a:lnSpc>
                          <a:spcPct val="100000"/>
                        </a:lnSpc>
                        <a:spcBef>
                          <a:spcPct val="5000"/>
                        </a:spcBef>
                        <a:spcAft>
                          <a:spcPct val="0"/>
                        </a:spcAft>
                        <a:buClrTx/>
                        <a:buSzTx/>
                        <a:buFontTx/>
                        <a:buNone/>
                        <a:tabLst/>
                        <a:defRPr/>
                      </a:pPr>
                      <a:r>
                        <a:rPr lang="en-US" sz="1100" b="1" i="0" u="none" strike="noStrike" kern="1200" cap="none" spc="0" baseline="0" dirty="0">
                          <a:solidFill>
                            <a:srgbClr val="000000"/>
                          </a:solidFill>
                          <a:uFillTx/>
                          <a:latin typeface="Arial" pitchFamily="34"/>
                          <a:ea typeface="Arial" pitchFamily="34"/>
                          <a:cs typeface="Arial" pitchFamily="34"/>
                        </a:rPr>
                        <a:t>GUN READY CONDITION : Pistol loaded and holstered. PCC loaded, shouldered, safety on, pointed at orange cone.</a:t>
                      </a: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2" marB="27432"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rowSpan="2" gridSpan="2">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SCORING:                Comstock, 26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TARGETS:	         8 paper, 2 Steel</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SCORED HITS:        Best 3 on paper, steel until down</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START-STOP:          Audible, last shot</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RULES: </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rowSpan="2" hMerge="1">
                  <a:txBody>
                    <a:bodyPr/>
                    <a:lstStyle/>
                    <a:p>
                      <a:endParaRPr lang="en-US"/>
                    </a:p>
                  </a:txBody>
                  <a:tcPr/>
                </a:tc>
                <a:extLst>
                  <a:ext uri="{0D108BD9-81ED-4DB2-BD59-A6C34878D82A}">
                    <a16:rowId xmlns:a16="http://schemas.microsoft.com/office/drawing/2014/main" val="10002"/>
                  </a:ext>
                </a:extLst>
              </a:tr>
              <a:tr h="669617">
                <a:tc gridSpan="2">
                  <a:txBody>
                    <a:bodyPr/>
                    <a:lstStyle/>
                    <a:p>
                      <a:pPr marL="0" marR="0" lvl="0" indent="0" algn="l" defTabSz="966788" rtl="0" eaLnBrk="1" fontAlgn="base" latinLnBrk="0" hangingPunct="1">
                        <a:lnSpc>
                          <a:spcPct val="100000"/>
                        </a:lnSpc>
                        <a:spcBef>
                          <a:spcPct val="2000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STAGE PROCEDURE:  Engage targets as they become available from within the fault lines.</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3"/>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0"/>
            <a:ext cx="696891"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79" cy="83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a:extLst>
              <a:ext uri="{FF2B5EF4-FFF2-40B4-BE49-F238E27FC236}">
                <a16:creationId xmlns:a16="http://schemas.microsoft.com/office/drawing/2014/main" id="{934EFA86-07A9-4276-9A65-07AD6150C3E6}"/>
              </a:ext>
            </a:extLst>
          </p:cNvPr>
          <p:cNvPicPr>
            <a:picLocks noChangeAspect="1"/>
          </p:cNvPicPr>
          <p:nvPr/>
        </p:nvPicPr>
        <p:blipFill>
          <a:blip r:embed="rId5"/>
          <a:stretch>
            <a:fillRect/>
          </a:stretch>
        </p:blipFill>
        <p:spPr>
          <a:xfrm>
            <a:off x="180474" y="3385647"/>
            <a:ext cx="7025777" cy="3668943"/>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2" y="384561"/>
            <a:ext cx="6699903" cy="5355312"/>
          </a:xfrm>
          <a:prstGeom prst="rect">
            <a:avLst/>
          </a:prstGeom>
          <a:noFill/>
        </p:spPr>
        <p:txBody>
          <a:bodyPr wrap="square" rtlCol="0">
            <a:spAutoFit/>
          </a:bodyPr>
          <a:lstStyle/>
          <a:p>
            <a:pPr algn="ctr"/>
            <a:r>
              <a:rPr lang="en-US" b="1" dirty="0"/>
              <a:t>Something Borrowed</a:t>
            </a:r>
          </a:p>
          <a:p>
            <a:pPr algn="ctr"/>
            <a:r>
              <a:rPr lang="en-US" b="1" dirty="0"/>
              <a:t>Written Stage Briefing</a:t>
            </a:r>
          </a:p>
          <a:p>
            <a:r>
              <a:rPr lang="en-US" dirty="0"/>
              <a:t>Something Borrowed is a 26 round, 130 point, Comstock Long Course. There are eight USPSA targets and two Colt Poppers. The best three hits per paper target will score and steel must fall to score. The start signal is audible.</a:t>
            </a:r>
          </a:p>
          <a:p>
            <a:endParaRPr lang="en-US" dirty="0"/>
          </a:p>
          <a:p>
            <a:r>
              <a:rPr lang="en-US" dirty="0"/>
              <a:t>Handgun start position is standing with both feet outside of the shooting area, wrists below belt. Handgun is loaded and holstered.</a:t>
            </a:r>
          </a:p>
          <a:p>
            <a:endParaRPr lang="en-US" dirty="0"/>
          </a:p>
          <a:p>
            <a:r>
              <a:rPr lang="en-US" dirty="0"/>
              <a:t>PCC start position is standing with both feet outside the shooting area. Loaded carbine is held with both hands, safety on, shouldered, pointed at orange cone.</a:t>
            </a:r>
          </a:p>
          <a:p>
            <a:endParaRPr lang="en-US" dirty="0"/>
          </a:p>
          <a:p>
            <a:r>
              <a:rPr lang="en-US" dirty="0"/>
              <a:t>Upon start signal, engage targets as they become available from within the shooting area.</a:t>
            </a:r>
          </a:p>
          <a:p>
            <a:endParaRPr lang="en-US" dirty="0"/>
          </a:p>
          <a:p>
            <a:r>
              <a:rPr lang="en-US" dirty="0"/>
              <a:t>Admin note: yes I did steal this from nationals.</a:t>
            </a:r>
          </a:p>
        </p:txBody>
      </p:sp>
    </p:spTree>
    <p:extLst>
      <p:ext uri="{BB962C8B-B14F-4D97-AF65-F5344CB8AC3E}">
        <p14:creationId xmlns:p14="http://schemas.microsoft.com/office/powerpoint/2010/main" val="25362530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 name="Group 29"/>
          <p:cNvGraphicFramePr>
            <a:graphicFrameLocks noGrp="1"/>
          </p:cNvGraphicFramePr>
          <p:nvPr>
            <p:extLst/>
          </p:nvPr>
        </p:nvGraphicFramePr>
        <p:xfrm>
          <a:off x="180474" y="223710"/>
          <a:ext cx="7025777" cy="2877827"/>
        </p:xfrm>
        <a:graphic>
          <a:graphicData uri="http://schemas.openxmlformats.org/drawingml/2006/table">
            <a:tbl>
              <a:tblPr/>
              <a:tblGrid>
                <a:gridCol w="1080248">
                  <a:extLst>
                    <a:ext uri="{9D8B030D-6E8A-4147-A177-3AD203B41FA5}">
                      <a16:colId xmlns:a16="http://schemas.microsoft.com/office/drawing/2014/main" val="20000"/>
                    </a:ext>
                  </a:extLst>
                </a:gridCol>
                <a:gridCol w="2356108">
                  <a:extLst>
                    <a:ext uri="{9D8B030D-6E8A-4147-A177-3AD203B41FA5}">
                      <a16:colId xmlns:a16="http://schemas.microsoft.com/office/drawing/2014/main" val="20001"/>
                    </a:ext>
                  </a:extLst>
                </a:gridCol>
                <a:gridCol w="2587935">
                  <a:extLst>
                    <a:ext uri="{9D8B030D-6E8A-4147-A177-3AD203B41FA5}">
                      <a16:colId xmlns:a16="http://schemas.microsoft.com/office/drawing/2014/main" val="20002"/>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gridSpan="2">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5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And I Said Hey</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w="28575"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0">
                <a:tc gridSpan="4">
                  <a:txBody>
                    <a:bodyPr/>
                    <a:lstStyle/>
                    <a:p>
                      <a:pPr marL="0" marR="0" lvl="0" indent="0" algn="l" defTabSz="966788" rtl="0" eaLnBrk="1" fontAlgn="base" latinLnBrk="0" hangingPunct="1">
                        <a:lnSpc>
                          <a:spcPct val="90000"/>
                        </a:lnSpc>
                        <a:spcBef>
                          <a:spcPct val="1000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 POSITION : </a:t>
                      </a:r>
                      <a:r>
                        <a:rPr lang="en-US" sz="1100" b="1" i="0" u="none" strike="noStrike" kern="1200" cap="none" spc="0" baseline="0" dirty="0">
                          <a:solidFill>
                            <a:srgbClr val="000000"/>
                          </a:solidFill>
                          <a:uFillTx/>
                          <a:latin typeface="Arial" pitchFamily="34"/>
                          <a:ea typeface="Arial" pitchFamily="34"/>
                          <a:cs typeface="Arial" pitchFamily="34"/>
                        </a:rPr>
                        <a:t>Standing with both hands touching marks</a:t>
                      </a:r>
                    </a:p>
                    <a:p>
                      <a:pPr marL="0" marR="0" lvl="0" indent="0" algn="l" defTabSz="966788" rtl="0" eaLnBrk="1" fontAlgn="base" latinLnBrk="0" hangingPunct="1">
                        <a:lnSpc>
                          <a:spcPct val="90000"/>
                        </a:lnSpc>
                        <a:spcBef>
                          <a:spcPct val="10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36576" marB="3657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636143">
                <a:tc gridSpan="2">
                  <a:txBody>
                    <a:bodyPr/>
                    <a:lstStyle/>
                    <a:p>
                      <a:pPr marL="0" marR="0" lvl="0" indent="0" algn="l" defTabSz="966788" rtl="0" eaLnBrk="1" fontAlgn="base" latinLnBrk="0" hangingPunct="1">
                        <a:lnSpc>
                          <a:spcPct val="100000"/>
                        </a:lnSpc>
                        <a:spcBef>
                          <a:spcPct val="5000"/>
                        </a:spcBef>
                        <a:spcAft>
                          <a:spcPct val="0"/>
                        </a:spcAft>
                        <a:buClrTx/>
                        <a:buSzTx/>
                        <a:buFontTx/>
                        <a:buNone/>
                        <a:tabLst/>
                        <a:defRPr/>
                      </a:pPr>
                      <a:r>
                        <a:rPr lang="en-US" sz="1100" b="1" i="0" u="none" strike="noStrike" kern="1200" cap="none" spc="0" baseline="0" dirty="0">
                          <a:solidFill>
                            <a:srgbClr val="000000"/>
                          </a:solidFill>
                          <a:uFillTx/>
                          <a:latin typeface="Arial" pitchFamily="34"/>
                          <a:ea typeface="Arial" pitchFamily="34"/>
                          <a:cs typeface="Arial" pitchFamily="34"/>
                        </a:rPr>
                        <a:t>GUN READY CONDITION : Pistol loaded and holstered. PCC loaded, shouldered, safety on, muzzle touching a mark.</a:t>
                      </a: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2" marB="27432"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rowSpan="2" gridSpan="2">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SCORING:                Comstock, 26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TARGETS:	         12 paper, 2 Steel</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SCORED HITS:        Best 2 on paper, steel until down</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START-STOP:          Audible, last shot</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RULES: </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rowSpan="2" hMerge="1">
                  <a:txBody>
                    <a:bodyPr/>
                    <a:lstStyle/>
                    <a:p>
                      <a:endParaRPr lang="en-US"/>
                    </a:p>
                  </a:txBody>
                  <a:tcPr/>
                </a:tc>
                <a:extLst>
                  <a:ext uri="{0D108BD9-81ED-4DB2-BD59-A6C34878D82A}">
                    <a16:rowId xmlns:a16="http://schemas.microsoft.com/office/drawing/2014/main" val="10002"/>
                  </a:ext>
                </a:extLst>
              </a:tr>
              <a:tr h="669617">
                <a:tc gridSpan="2">
                  <a:txBody>
                    <a:bodyPr/>
                    <a:lstStyle/>
                    <a:p>
                      <a:pPr marL="0" marR="0" lvl="0" indent="0" algn="l" defTabSz="966788" rtl="0" eaLnBrk="1" fontAlgn="base" latinLnBrk="0" hangingPunct="1">
                        <a:lnSpc>
                          <a:spcPct val="100000"/>
                        </a:lnSpc>
                        <a:spcBef>
                          <a:spcPct val="2000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STAGE PROCEDURE:  Engage targets as they become available from within the fault lines.</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3"/>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0"/>
            <a:ext cx="696891"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79" cy="83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a:extLst>
              <a:ext uri="{FF2B5EF4-FFF2-40B4-BE49-F238E27FC236}">
                <a16:creationId xmlns:a16="http://schemas.microsoft.com/office/drawing/2014/main" id="{3521AF5B-69F8-4F2C-9BBE-820BF0869433}"/>
              </a:ext>
            </a:extLst>
          </p:cNvPr>
          <p:cNvPicPr>
            <a:picLocks noChangeAspect="1"/>
          </p:cNvPicPr>
          <p:nvPr/>
        </p:nvPicPr>
        <p:blipFill>
          <a:blip r:embed="rId5"/>
          <a:stretch>
            <a:fillRect/>
          </a:stretch>
        </p:blipFill>
        <p:spPr>
          <a:xfrm>
            <a:off x="180474" y="3925331"/>
            <a:ext cx="7025777" cy="313816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2" y="384561"/>
            <a:ext cx="6699903" cy="4247317"/>
          </a:xfrm>
          <a:prstGeom prst="rect">
            <a:avLst/>
          </a:prstGeom>
          <a:noFill/>
        </p:spPr>
        <p:txBody>
          <a:bodyPr wrap="square" rtlCol="0">
            <a:spAutoFit/>
          </a:bodyPr>
          <a:lstStyle/>
          <a:p>
            <a:pPr algn="ctr"/>
            <a:r>
              <a:rPr lang="en-US" b="1" dirty="0"/>
              <a:t>And I Said Hey</a:t>
            </a:r>
          </a:p>
          <a:p>
            <a:pPr algn="ctr"/>
            <a:r>
              <a:rPr lang="en-US" b="1" dirty="0"/>
              <a:t>Written Stage Briefing</a:t>
            </a:r>
          </a:p>
          <a:p>
            <a:r>
              <a:rPr lang="en-US" dirty="0"/>
              <a:t>And I Said Hey is a 26 round, 130 point, Comstock Field Course. There are twelve USPSA targets and two mini poppers. The best two hits on paper will score. Steel must fall to score. The start signal is audible.</a:t>
            </a:r>
          </a:p>
          <a:p>
            <a:endParaRPr lang="en-US" dirty="0"/>
          </a:p>
          <a:p>
            <a:r>
              <a:rPr lang="en-US" dirty="0"/>
              <a:t>Handgun start position is standing with both hands touching marks. Pistol is loaded and holstered.</a:t>
            </a:r>
          </a:p>
          <a:p>
            <a:endParaRPr lang="en-US" dirty="0"/>
          </a:p>
          <a:p>
            <a:r>
              <a:rPr lang="en-US" dirty="0"/>
              <a:t>PCC start position is standing with loaded carbine held with both hands, safety on, muzzle touching either mark.</a:t>
            </a:r>
          </a:p>
          <a:p>
            <a:endParaRPr lang="en-US" dirty="0"/>
          </a:p>
          <a:p>
            <a:r>
              <a:rPr lang="en-US" dirty="0"/>
              <a:t>Upon start signal, engage targets as they become available from the shooting area.</a:t>
            </a:r>
          </a:p>
        </p:txBody>
      </p:sp>
    </p:spTree>
    <p:extLst>
      <p:ext uri="{BB962C8B-B14F-4D97-AF65-F5344CB8AC3E}">
        <p14:creationId xmlns:p14="http://schemas.microsoft.com/office/powerpoint/2010/main" val="28030797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 name="Group 29"/>
          <p:cNvGraphicFramePr>
            <a:graphicFrameLocks noGrp="1"/>
          </p:cNvGraphicFramePr>
          <p:nvPr>
            <p:extLst/>
          </p:nvPr>
        </p:nvGraphicFramePr>
        <p:xfrm>
          <a:off x="180474" y="223710"/>
          <a:ext cx="7025777" cy="2877827"/>
        </p:xfrm>
        <a:graphic>
          <a:graphicData uri="http://schemas.openxmlformats.org/drawingml/2006/table">
            <a:tbl>
              <a:tblPr/>
              <a:tblGrid>
                <a:gridCol w="1080248">
                  <a:extLst>
                    <a:ext uri="{9D8B030D-6E8A-4147-A177-3AD203B41FA5}">
                      <a16:colId xmlns:a16="http://schemas.microsoft.com/office/drawing/2014/main" val="20000"/>
                    </a:ext>
                  </a:extLst>
                </a:gridCol>
                <a:gridCol w="2356108">
                  <a:extLst>
                    <a:ext uri="{9D8B030D-6E8A-4147-A177-3AD203B41FA5}">
                      <a16:colId xmlns:a16="http://schemas.microsoft.com/office/drawing/2014/main" val="20001"/>
                    </a:ext>
                  </a:extLst>
                </a:gridCol>
                <a:gridCol w="2587935">
                  <a:extLst>
                    <a:ext uri="{9D8B030D-6E8A-4147-A177-3AD203B41FA5}">
                      <a16:colId xmlns:a16="http://schemas.microsoft.com/office/drawing/2014/main" val="20002"/>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gridSpan="2">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5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Horsing Around</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w="28575"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0">
                <a:tc gridSpan="4">
                  <a:txBody>
                    <a:bodyPr/>
                    <a:lstStyle/>
                    <a:p>
                      <a:pPr marL="0" marR="0" lvl="0" indent="0" algn="l" defTabSz="966788" rtl="0" eaLnBrk="1" fontAlgn="base" latinLnBrk="0" hangingPunct="1">
                        <a:lnSpc>
                          <a:spcPct val="90000"/>
                        </a:lnSpc>
                        <a:spcBef>
                          <a:spcPct val="1000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 POSITION : </a:t>
                      </a:r>
                      <a:r>
                        <a:rPr lang="en-US" sz="1100" b="1" i="0" u="none" strike="noStrike" kern="1200" cap="none" spc="0" baseline="0" dirty="0">
                          <a:solidFill>
                            <a:srgbClr val="000000"/>
                          </a:solidFill>
                          <a:uFillTx/>
                          <a:latin typeface="Arial" pitchFamily="34"/>
                          <a:ea typeface="Arial" pitchFamily="34"/>
                          <a:cs typeface="Arial" pitchFamily="34"/>
                        </a:rPr>
                        <a:t>Standing with both hands palms flat covering X’s on table.</a:t>
                      </a:r>
                    </a:p>
                    <a:p>
                      <a:pPr marL="0" marR="0" lvl="0" indent="0" algn="l" defTabSz="966788" rtl="0" eaLnBrk="1" fontAlgn="base" latinLnBrk="0" hangingPunct="1">
                        <a:lnSpc>
                          <a:spcPct val="90000"/>
                        </a:lnSpc>
                        <a:spcBef>
                          <a:spcPct val="10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36576" marB="3657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636143">
                <a:tc gridSpan="2">
                  <a:txBody>
                    <a:bodyPr/>
                    <a:lstStyle/>
                    <a:p>
                      <a:pPr marL="0" marR="0" lvl="0" indent="0" algn="l" defTabSz="966788" rtl="0" eaLnBrk="1" fontAlgn="base" latinLnBrk="0" hangingPunct="1">
                        <a:lnSpc>
                          <a:spcPct val="100000"/>
                        </a:lnSpc>
                        <a:spcBef>
                          <a:spcPct val="5000"/>
                        </a:spcBef>
                        <a:spcAft>
                          <a:spcPct val="0"/>
                        </a:spcAft>
                        <a:buClrTx/>
                        <a:buSzTx/>
                        <a:buFontTx/>
                        <a:buNone/>
                        <a:tabLst/>
                        <a:defRPr/>
                      </a:pPr>
                      <a:r>
                        <a:rPr lang="en-US" sz="1100" b="1" i="0" u="none" strike="noStrike" kern="1200" cap="none" spc="0" baseline="0" dirty="0">
                          <a:solidFill>
                            <a:srgbClr val="000000"/>
                          </a:solidFill>
                          <a:uFillTx/>
                          <a:latin typeface="Arial" pitchFamily="34"/>
                          <a:ea typeface="Arial" pitchFamily="34"/>
                          <a:cs typeface="Arial" pitchFamily="34"/>
                        </a:rPr>
                        <a:t>GUN READY CONDITION : Firearm loaded, safety on, pointed squarely down range, trigger guard on mark.</a:t>
                      </a: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2" marB="27432"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rowSpan="2" gridSpan="2">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SCORING:                Comstock, 31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TARGETS:	         13 paper, 5 Steel</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SCORED HITS:        Best 2 on paper, steel until down</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START-STOP:          Audible, last shot</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RULES: </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rowSpan="2" hMerge="1">
                  <a:txBody>
                    <a:bodyPr/>
                    <a:lstStyle/>
                    <a:p>
                      <a:endParaRPr lang="en-US"/>
                    </a:p>
                  </a:txBody>
                  <a:tcPr/>
                </a:tc>
                <a:extLst>
                  <a:ext uri="{0D108BD9-81ED-4DB2-BD59-A6C34878D82A}">
                    <a16:rowId xmlns:a16="http://schemas.microsoft.com/office/drawing/2014/main" val="10002"/>
                  </a:ext>
                </a:extLst>
              </a:tr>
              <a:tr h="669617">
                <a:tc gridSpan="2">
                  <a:txBody>
                    <a:bodyPr/>
                    <a:lstStyle/>
                    <a:p>
                      <a:pPr marL="0" marR="0" lvl="0" indent="0" algn="l" defTabSz="966788" rtl="0" eaLnBrk="1" fontAlgn="base" latinLnBrk="0" hangingPunct="1">
                        <a:lnSpc>
                          <a:spcPct val="100000"/>
                        </a:lnSpc>
                        <a:spcBef>
                          <a:spcPct val="2000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STAGE PROCEDURE:  Engage targets as they become available from within the fault lines.</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3"/>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0"/>
            <a:ext cx="696891"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79" cy="83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a:extLst>
              <a:ext uri="{FF2B5EF4-FFF2-40B4-BE49-F238E27FC236}">
                <a16:creationId xmlns:a16="http://schemas.microsoft.com/office/drawing/2014/main" id="{E60D4216-83DE-4E4B-A42F-807E181BBB35}"/>
              </a:ext>
            </a:extLst>
          </p:cNvPr>
          <p:cNvPicPr>
            <a:picLocks noChangeAspect="1"/>
          </p:cNvPicPr>
          <p:nvPr/>
        </p:nvPicPr>
        <p:blipFill>
          <a:blip r:embed="rId5"/>
          <a:stretch>
            <a:fillRect/>
          </a:stretch>
        </p:blipFill>
        <p:spPr>
          <a:xfrm>
            <a:off x="180474" y="3511139"/>
            <a:ext cx="7025777" cy="4509601"/>
          </a:xfrm>
          <a:prstGeom prst="rect">
            <a:avLst/>
          </a:prstGeom>
        </p:spPr>
      </p:pic>
    </p:spTree>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1552</TotalTime>
  <Words>1204</Words>
  <Application>Microsoft Office PowerPoint</Application>
  <PresentationFormat>Custom</PresentationFormat>
  <Paragraphs>114</Paragraphs>
  <Slides>10</Slides>
  <Notes>5</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Default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TAPS-Area 8</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Stage Design Template</dc:title>
  <dc:subject>Stage Template</dc:subject>
  <dc:creator>Larry J. Eckert</dc:creator>
  <cp:keywords>stages, course design, shooting</cp:keywords>
  <cp:lastModifiedBy>Drew Coleman</cp:lastModifiedBy>
  <cp:revision>212</cp:revision>
  <cp:lastPrinted>2016-01-15T21:54:08Z</cp:lastPrinted>
  <dcterms:created xsi:type="dcterms:W3CDTF">2002-08-21T12:11:08Z</dcterms:created>
  <dcterms:modified xsi:type="dcterms:W3CDTF">2019-10-09T19:45:43Z</dcterms:modified>
  <cp:category>Shooting</cp:category>
</cp:coreProperties>
</file>